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663" r:id="rId2"/>
    <p:sldId id="664" r:id="rId3"/>
    <p:sldId id="665" r:id="rId4"/>
    <p:sldId id="632" r:id="rId5"/>
    <p:sldId id="666" r:id="rId6"/>
    <p:sldId id="592" r:id="rId7"/>
    <p:sldId id="667" r:id="rId8"/>
    <p:sldId id="668" r:id="rId9"/>
    <p:sldId id="669" r:id="rId10"/>
    <p:sldId id="670" r:id="rId11"/>
    <p:sldId id="671" r:id="rId12"/>
    <p:sldId id="672" r:id="rId13"/>
    <p:sldId id="673" r:id="rId14"/>
    <p:sldId id="675" r:id="rId15"/>
    <p:sldId id="67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EFF"/>
    <a:srgbClr val="FFA116"/>
    <a:srgbClr val="4495FF"/>
    <a:srgbClr val="3082FF"/>
    <a:srgbClr val="3573FF"/>
    <a:srgbClr val="356DFF"/>
    <a:srgbClr val="2F69FF"/>
    <a:srgbClr val="FF25CD"/>
    <a:srgbClr val="FF1C7A"/>
    <a:srgbClr val="E01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5" autoAdjust="0"/>
    <p:restoredTop sz="93165" autoAdjust="0"/>
  </p:normalViewPr>
  <p:slideViewPr>
    <p:cSldViewPr>
      <p:cViewPr varScale="1">
        <p:scale>
          <a:sx n="79" d="100"/>
          <a:sy n="79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C780B6-C681-5E42-AD3B-6A802A480FDB}" type="datetimeFigureOut">
              <a:rPr lang="en-US"/>
              <a:pPr/>
              <a:t>28/09/16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F9622E-1229-1D4F-9688-A0101B1F8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90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E4F21D-2FFB-5042-B311-BD7821DA87AB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E4F21D-2FFB-5042-B311-BD7821DA87AB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27CDA-8AF2-1546-AFE2-79B6136049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8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FF4A9-C070-4F49-BA91-E80F392649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6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0955C-AD76-8440-A741-AC84DE0375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1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98756-B4CB-C84E-802D-1E7ABDA350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DC909-6388-C944-A5D5-44099EF715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4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EB619-570C-F046-B523-9CB5C00DA4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2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F6901-929B-DE49-A906-8A3D20CBF5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3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86333-B7A5-AD4E-B361-B8ED237138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4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E2D1-8DF5-1C44-9FBA-EDAE9EAF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C9F6A-E911-9641-B503-3E47DD7B66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0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05845-DBFD-2346-A73C-642DCE9BA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2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CE01FB8-E646-E744-B8AB-5BD5364BC7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FF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FF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FF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FF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99FF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99FF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99FF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99F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79388" y="141288"/>
            <a:ext cx="8856662" cy="863600"/>
          </a:xfrm>
          <a:prstGeom prst="rect">
            <a:avLst/>
          </a:prstGeom>
          <a:solidFill>
            <a:srgbClr val="CC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>
              <a:buClr>
                <a:srgbClr val="F0AB00"/>
              </a:buClr>
              <a:buSzPct val="80000"/>
              <a:buFont typeface="Wingdings" pitchFamily="2" charset="2"/>
              <a:buNone/>
              <a:defRPr/>
            </a:pPr>
            <a:endParaRPr lang="en-GB" sz="1600" ker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1" name="Picture 2" descr="\\192.168.10.1\Albany Office\Logos, Letterheads &amp; Sample Proposals\NEW Letterheads, email and logos\Albany_Logo_RG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09563"/>
            <a:ext cx="28797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054156"/>
            <a:ext cx="7200800" cy="58038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285293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Developing </a:t>
            </a:r>
            <a:r>
              <a:rPr lang="en-US" sz="4000" dirty="0">
                <a:solidFill>
                  <a:srgbClr val="FFFF00"/>
                </a:solidFill>
              </a:rPr>
              <a:t>A</a:t>
            </a:r>
            <a:r>
              <a:rPr lang="en-US" sz="4000" dirty="0" smtClean="0">
                <a:solidFill>
                  <a:srgbClr val="FFFF00"/>
                </a:solidFill>
              </a:rPr>
              <a:t>lternative Narratives in CVE.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745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131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Are counter narratives or alternative narratives the best approach?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 descr="Abdul-Qadir-Jilani_2609798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874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8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2484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Tell your own positive stories.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Reinforce community resilience.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Use culture as a bulwark to identity.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Understand local issues.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Be credible.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-34175"/>
            <a:ext cx="3119611" cy="4702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auruz7__s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61048"/>
            <a:ext cx="3491880" cy="2326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797152"/>
            <a:ext cx="3395868" cy="191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6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 shabaab cartoon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68754" cy="6669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0112" y="548680"/>
            <a:ext cx="3563888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Foreign led.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Foreign practices.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Counter cultural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Not Somali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6902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What’s the media’s role?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Albany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12576"/>
            <a:ext cx="5292080" cy="3447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52736"/>
            <a:ext cx="853244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The media as a battle ground.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accent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The responsibility of mainstream media and how news is covered.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Media literacy?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6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79388" y="141288"/>
            <a:ext cx="8856662" cy="863600"/>
          </a:xfrm>
          <a:prstGeom prst="rect">
            <a:avLst/>
          </a:prstGeom>
          <a:solidFill>
            <a:srgbClr val="CC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>
              <a:buClr>
                <a:srgbClr val="F0AB00"/>
              </a:buClr>
              <a:buSzPct val="80000"/>
              <a:buFont typeface="Wingdings" pitchFamily="2" charset="2"/>
              <a:buNone/>
              <a:defRPr/>
            </a:pPr>
            <a:endParaRPr lang="en-GB" sz="1600" ker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1" name="Picture 2" descr="\\192.168.10.1\Albany Office\Logos, Letterheads &amp; Sample Proposals\NEW Letterheads, email and logos\Albany_Logo_RG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09563"/>
            <a:ext cx="28797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2014_06_16_SPF_Training-1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3925960" cy="5029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2852936"/>
            <a:ext cx="3265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Thank You!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26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rrorist-islam-ko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20688"/>
            <a:ext cx="3805808" cy="5294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628800"/>
            <a:ext cx="49685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90000"/>
                  </a:schemeClr>
                </a:solidFill>
              </a:rPr>
              <a:t>What do we mean by Narrative?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chemeClr val="accent1">
                  <a:lumMod val="9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90000"/>
                  </a:schemeClr>
                </a:solidFill>
              </a:rPr>
              <a:t>What’s the information environment that propagates them?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chemeClr val="accent1">
                  <a:lumMod val="9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90000"/>
                  </a:schemeClr>
                </a:solidFill>
              </a:rPr>
              <a:t>What makes them effective?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chemeClr val="accent1">
                  <a:lumMod val="9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90000"/>
                  </a:schemeClr>
                </a:solidFill>
              </a:rPr>
              <a:t>What’s the media’s role in all of this?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48680"/>
            <a:ext cx="49685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F2F2"/>
                </a:solidFill>
              </a:rPr>
              <a:t> </a:t>
            </a:r>
            <a:r>
              <a:rPr lang="en-US" sz="3200" dirty="0" smtClean="0">
                <a:solidFill>
                  <a:srgbClr val="F2F2F2"/>
                </a:solidFill>
              </a:rPr>
              <a:t>Look at four questions:</a:t>
            </a:r>
            <a:endParaRPr lang="en-US" sz="32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291ed1bc4f7e4f6d72795d4a868f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4100211" cy="6192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4536504" cy="10187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Narratives?</a:t>
            </a:r>
          </a:p>
          <a:p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accent1"/>
                </a:solidFill>
              </a:rPr>
              <a:t>People get, understand and share information from the stories they hear.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accent1"/>
                </a:solidFill>
              </a:rPr>
              <a:t>Stories come from multiple sources and experiences and feed conversations and discussion.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accent1"/>
                </a:solidFill>
              </a:rPr>
              <a:t>A string of mutually reinforcing stories produce a shared narrative that affects opinion and </a:t>
            </a:r>
            <a:r>
              <a:rPr lang="en-US" sz="2000" dirty="0" err="1" smtClean="0">
                <a:solidFill>
                  <a:schemeClr val="accent1"/>
                </a:solidFill>
              </a:rPr>
              <a:t>behaviour</a:t>
            </a:r>
            <a:r>
              <a:rPr lang="en-US" sz="2000" dirty="0" smtClean="0">
                <a:solidFill>
                  <a:schemeClr val="accent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accent1"/>
                </a:solidFill>
              </a:rPr>
              <a:t>Narratives are the way people understand complex issues.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4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4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476672"/>
            <a:ext cx="6392680" cy="33195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4144650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bg1">
                    <a:lumMod val="95000"/>
                  </a:schemeClr>
                </a:solidFill>
              </a:rPr>
              <a:t>“The great enemy of the truth is very often not the lie – …….. - but the myth. Too often we hold to the clichés of our forebears. We subject all facts to a predetermined set of impressions. We enjoy the comfort of opinion without the discomfort of thought.”  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 Yale speech, 1962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7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ds-and-cell-pho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2696"/>
            <a:ext cx="5519839" cy="5654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130"/>
            <a:ext cx="92170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The information/media environment?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1" y="1052736"/>
            <a:ext cx="4608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The ubiquity of the mobile phone.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The tyranny of real time.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accent1"/>
              </a:solidFill>
            </a:endParaRP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Simon\Pictures\Presentation Pictures\Presentation 2nd Edit\Horse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2" y="609180"/>
            <a:ext cx="8208144" cy="592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211960" y="3068960"/>
            <a:ext cx="1050925" cy="48418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9757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ds-and-cell-pho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2696"/>
            <a:ext cx="5519839" cy="5654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130"/>
            <a:ext cx="92170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The information/media environment?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1" y="1052736"/>
            <a:ext cx="460851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The ubiquity of the mobile phone.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The tyranny of real time.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Everybody’s a storyteller.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The  “post truth society” where opinion and belief matters more than facts and accuracy.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accent1"/>
              </a:solidFill>
            </a:endParaRP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815"/>
            <a:ext cx="9273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What makes narratives effective?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 descr="th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5976664" cy="4283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373216"/>
            <a:ext cx="88569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BBE0E3"/>
                </a:solidFill>
              </a:rPr>
              <a:t>It’s about being local and being seen to be listening as well as speaking!</a:t>
            </a:r>
          </a:p>
          <a:p>
            <a:endParaRPr lang="en-US" sz="2400" dirty="0">
              <a:solidFill>
                <a:srgbClr val="BBE0E3"/>
              </a:solidFill>
            </a:endParaRPr>
          </a:p>
          <a:p>
            <a:endParaRPr lang="en-US" sz="2800" dirty="0">
              <a:solidFill>
                <a:srgbClr val="BBE0E3"/>
              </a:solidFill>
            </a:endParaRPr>
          </a:p>
          <a:p>
            <a:endParaRPr lang="en-US" sz="2800" dirty="0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3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7452320" cy="4191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35" y="116632"/>
            <a:ext cx="910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Extremists start at the grass roots and exploit local grievances.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BBE0E3"/>
                </a:solidFill>
              </a:rPr>
              <a:t>Governments start from the top down and are often mistrusted and perceived  as remote from the local issues. </a:t>
            </a:r>
          </a:p>
          <a:p>
            <a:endParaRPr lang="en-US" sz="2400" dirty="0">
              <a:solidFill>
                <a:srgbClr val="BBE0E3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BBE0E3"/>
                </a:solidFill>
              </a:rPr>
              <a:t>Authentic local voices </a:t>
            </a:r>
            <a:r>
              <a:rPr lang="en-US" sz="2400" dirty="0" smtClean="0">
                <a:solidFill>
                  <a:srgbClr val="BBE0E3"/>
                </a:solidFill>
              </a:rPr>
              <a:t>more effective than government </a:t>
            </a:r>
            <a:r>
              <a:rPr lang="en-US" sz="2400" dirty="0">
                <a:solidFill>
                  <a:srgbClr val="BBE0E3"/>
                </a:solidFill>
              </a:rPr>
              <a:t>ones.</a:t>
            </a:r>
          </a:p>
          <a:p>
            <a:endParaRPr lang="en-US" sz="2400" dirty="0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2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2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9849</TotalTime>
  <Words>351</Words>
  <Application>Microsoft Macintosh PowerPoint</Application>
  <PresentationFormat>On-screen Show (4:3)</PresentationFormat>
  <Paragraphs>83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Harley</dc:creator>
  <cp:lastModifiedBy>Simon Haselock</cp:lastModifiedBy>
  <cp:revision>563</cp:revision>
  <dcterms:created xsi:type="dcterms:W3CDTF">2010-11-10T12:08:20Z</dcterms:created>
  <dcterms:modified xsi:type="dcterms:W3CDTF">2016-09-28T02:56:48Z</dcterms:modified>
</cp:coreProperties>
</file>