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66" r:id="rId11"/>
    <p:sldId id="267" r:id="rId12"/>
    <p:sldId id="269" r:id="rId13"/>
    <p:sldId id="278" r:id="rId14"/>
    <p:sldId id="279" r:id="rId15"/>
    <p:sldId id="280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81012-E7D4-4183-A64A-BEC888C4D446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258C-4EA3-4BDA-8DC5-C5C769753D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9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258C-4EA3-4BDA-8DC5-C5C769753D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9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258C-4EA3-4BDA-8DC5-C5C769753D2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258C-4EA3-4BDA-8DC5-C5C769753D2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75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835D73-1050-49D3-AEF1-336D6172042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E01BC9-E10E-429C-B732-0E03FBA5D8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75240" cy="13681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Законодательство в сфере противодействия экстремизму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6832"/>
            <a:ext cx="5886840" cy="4392488"/>
          </a:xfrm>
        </p:spPr>
      </p:pic>
    </p:spTree>
    <p:extLst>
      <p:ext uri="{BB962C8B-B14F-4D97-AF65-F5344CB8AC3E}">
        <p14:creationId xmlns:p14="http://schemas.microsoft.com/office/powerpoint/2010/main" val="37415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 не предусматривала: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20162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Сроки рассмотрения дела</a:t>
            </a:r>
          </a:p>
          <a:p>
            <a:endParaRPr lang="ru-RU" sz="3200" dirty="0" smtClean="0"/>
          </a:p>
          <a:p>
            <a:pPr marL="0" indent="0">
              <a:buNone/>
            </a:pP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640960" cy="6048672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12.01.201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5г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приказом МТК КР создана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Межведомственная рабочая группа по разработке НПА, регулирующего порядок блокирования Интернет-ресурсов, содержащие материалы экстремистского характера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29.01.2016г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зарегистрирован законопроект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«О внесении изменений в некоторые законодательные акты КР»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(ГПК КР, Закон КР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«О противодействии экстремистской деятельности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1.07.2016г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акон подписан Президентом КР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525344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Прокурор, в пределах своей компетенции, вправе обратиться с </a:t>
            </a:r>
            <a:r>
              <a:rPr lang="ru-RU" sz="2200" b="1" dirty="0"/>
              <a:t>заявлением</a:t>
            </a:r>
            <a:r>
              <a:rPr lang="ru-RU" sz="2200" dirty="0"/>
              <a:t> в суд о признании экстремистскими или террористическими информационных материалов, которые </a:t>
            </a:r>
            <a:r>
              <a:rPr lang="ru-RU" sz="2200" b="1" dirty="0"/>
              <a:t>призывают к осуществлению такой деятельности либо обосновывают или оправдывают необходимость ее осуществления</a:t>
            </a:r>
            <a:r>
              <a:rPr lang="ru-RU" sz="2200" dirty="0"/>
              <a:t> по месту их </a:t>
            </a:r>
            <a:r>
              <a:rPr lang="ru-RU" sz="2200" dirty="0" smtClean="0"/>
              <a:t>обнаружения…;</a:t>
            </a:r>
          </a:p>
          <a:p>
            <a:pPr algn="just"/>
            <a:r>
              <a:rPr lang="ru-RU" sz="2200" dirty="0"/>
              <a:t>Заявление должно быть рассмотрено судом </a:t>
            </a:r>
            <a:r>
              <a:rPr lang="ru-RU" sz="2200" b="1" dirty="0">
                <a:solidFill>
                  <a:srgbClr val="FF0000"/>
                </a:solidFill>
              </a:rPr>
              <a:t>в </a:t>
            </a:r>
            <a:r>
              <a:rPr lang="ru-RU" sz="2200" b="1" dirty="0" smtClean="0">
                <a:solidFill>
                  <a:srgbClr val="FF0000"/>
                </a:solidFill>
              </a:rPr>
              <a:t>3-х </a:t>
            </a:r>
            <a:r>
              <a:rPr lang="ru-RU" sz="2200" b="1" dirty="0" err="1" smtClean="0">
                <a:solidFill>
                  <a:srgbClr val="FF0000"/>
                </a:solidFill>
              </a:rPr>
              <a:t>дневный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>
                <a:solidFill>
                  <a:srgbClr val="FF0000"/>
                </a:solidFill>
              </a:rPr>
              <a:t>срок </a:t>
            </a:r>
            <a:r>
              <a:rPr lang="ru-RU" sz="2200" dirty="0"/>
              <a:t>с момента его поступления. В случаях если факты, содержащиеся в заявлении, требуют дополнительной проверки, решения по ним принимаются не позднее чем в </a:t>
            </a:r>
            <a:r>
              <a:rPr lang="ru-RU" sz="2200" b="1" dirty="0" smtClean="0">
                <a:solidFill>
                  <a:srgbClr val="FF0000"/>
                </a:solidFill>
              </a:rPr>
              <a:t>5-ти </a:t>
            </a:r>
            <a:r>
              <a:rPr lang="ru-RU" sz="2200" b="1" dirty="0" err="1" smtClean="0">
                <a:solidFill>
                  <a:srgbClr val="FF0000"/>
                </a:solidFill>
              </a:rPr>
              <a:t>дневный</a:t>
            </a:r>
            <a:r>
              <a:rPr lang="ru-RU" sz="2200" b="1" dirty="0" smtClean="0">
                <a:solidFill>
                  <a:srgbClr val="FF0000"/>
                </a:solidFill>
              </a:rPr>
              <a:t> срок</a:t>
            </a:r>
            <a:r>
              <a:rPr lang="ru-RU" sz="2200" dirty="0"/>
              <a:t> </a:t>
            </a:r>
            <a:endParaRPr lang="ru-RU" sz="2200" dirty="0" smtClean="0"/>
          </a:p>
          <a:p>
            <a:pPr algn="just"/>
            <a:r>
              <a:rPr lang="ru-RU" sz="2200" b="1" dirty="0" smtClean="0"/>
              <a:t>Допускается </a:t>
            </a:r>
            <a:r>
              <a:rPr lang="ru-RU" sz="2200" b="1" dirty="0"/>
              <a:t>временное ограничение доступа к информационным материалам судом в порядке, предусмотренном для принятия мер по обеспечению </a:t>
            </a:r>
            <a:r>
              <a:rPr lang="ru-RU" sz="2200" b="1" dirty="0" smtClean="0"/>
              <a:t>иска</a:t>
            </a:r>
            <a:r>
              <a:rPr lang="ru-RU" sz="2200" dirty="0" smtClean="0"/>
              <a:t> </a:t>
            </a:r>
          </a:p>
          <a:p>
            <a:pPr marL="0" indent="0" algn="just">
              <a:buNone/>
            </a:pPr>
            <a:r>
              <a:rPr lang="en-US" sz="2200" dirty="0" smtClean="0"/>
              <a:t>(</a:t>
            </a:r>
            <a:r>
              <a:rPr lang="ru-RU" sz="2200" dirty="0" smtClean="0"/>
              <a:t>ст.140 «Основания для обеспечения иска» ; ст.141 «Меры по обеспечению иска», ст.142 «Рассмотрение заявления об обеспечении иска» ГПК КР)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662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8280920" cy="5400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Заявление рассматривается судом с участием прокурора, заявившего требования,  и лиц, указанных в заявлении, если известно местонахождение данного лица (при отсутствии )</a:t>
            </a:r>
          </a:p>
          <a:p>
            <a:pPr algn="just"/>
            <a:r>
              <a:rPr lang="ru-RU" sz="2800" dirty="0"/>
              <a:t>Решение суда, вступившее в законную силу, направляется в орган исполнительной власти в сфере юстиции для опубликования.</a:t>
            </a:r>
          </a:p>
          <a:p>
            <a:pPr algn="just"/>
            <a:r>
              <a:rPr lang="ru-RU" sz="2800" dirty="0"/>
              <a:t>Решение суда может быть обжаловано в порядке судебного надзора (в течение 1 года)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4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9221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это будет выглядеть на практике: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96944" cy="50775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1) обнаружение экстремистского </a:t>
            </a:r>
            <a:r>
              <a:rPr lang="ru-RU" dirty="0" smtClean="0"/>
              <a:t>материала</a:t>
            </a:r>
            <a:endParaRPr lang="ru-RU" dirty="0"/>
          </a:p>
          <a:p>
            <a:pPr marL="0" indent="0" algn="just">
              <a:buNone/>
              <a:defRPr/>
            </a:pPr>
            <a:r>
              <a:rPr lang="ru-RU" dirty="0"/>
              <a:t>2) направление </a:t>
            </a:r>
            <a:r>
              <a:rPr lang="ru-RU" dirty="0" smtClean="0"/>
              <a:t> материалов </a:t>
            </a:r>
            <a:r>
              <a:rPr lang="ru-RU" dirty="0"/>
              <a:t>в прокуратуру </a:t>
            </a:r>
          </a:p>
          <a:p>
            <a:pPr marL="0" indent="0" algn="just">
              <a:buNone/>
              <a:defRPr/>
            </a:pPr>
            <a:r>
              <a:rPr lang="ru-RU" sz="2800" dirty="0"/>
              <a:t>3) заявление прокурора в суд </a:t>
            </a:r>
            <a:r>
              <a:rPr lang="ru-RU" sz="2800" dirty="0" smtClean="0"/>
              <a:t> о </a:t>
            </a:r>
            <a:r>
              <a:rPr lang="ru-RU" sz="2800" dirty="0"/>
              <a:t>признании информационного </a:t>
            </a:r>
            <a:r>
              <a:rPr lang="ru-RU" sz="2800" dirty="0" smtClean="0"/>
              <a:t> материала </a:t>
            </a:r>
            <a:r>
              <a:rPr lang="ru-RU" sz="2800" dirty="0"/>
              <a:t>экстремистским </a:t>
            </a:r>
          </a:p>
          <a:p>
            <a:pPr marL="0" indent="0" algn="just">
              <a:buNone/>
              <a:defRPr/>
            </a:pPr>
            <a:r>
              <a:rPr lang="ru-RU" sz="2800" dirty="0"/>
              <a:t>4) заявление прокурора </a:t>
            </a:r>
            <a:r>
              <a:rPr lang="ru-RU" sz="2800" dirty="0" smtClean="0"/>
              <a:t> о </a:t>
            </a:r>
            <a:r>
              <a:rPr lang="ru-RU" sz="2800" dirty="0"/>
              <a:t>временной блокировке </a:t>
            </a:r>
            <a:r>
              <a:rPr lang="ru-RU" sz="2800" dirty="0" smtClean="0"/>
              <a:t> сайта </a:t>
            </a:r>
            <a:r>
              <a:rPr lang="ru-RU" sz="2800" dirty="0"/>
              <a:t>до решения </a:t>
            </a:r>
            <a:r>
              <a:rPr lang="ru-RU" sz="2800" dirty="0" smtClean="0"/>
              <a:t>суда (</a:t>
            </a:r>
            <a:r>
              <a:rPr lang="ru-RU" sz="2800" i="1" dirty="0" smtClean="0"/>
              <a:t>как </a:t>
            </a:r>
            <a:r>
              <a:rPr lang="ru-RU" sz="2800" i="1" dirty="0"/>
              <a:t>меры к обеспечению иска – </a:t>
            </a:r>
            <a:r>
              <a:rPr lang="ru-RU" sz="2800" i="1" dirty="0" smtClean="0"/>
              <a:t> ст</a:t>
            </a:r>
            <a:r>
              <a:rPr lang="ru-RU" sz="2800" i="1" dirty="0"/>
              <a:t>. 141 ГПК</a:t>
            </a:r>
            <a:r>
              <a:rPr lang="ru-RU" sz="2800" dirty="0" smtClean="0"/>
              <a:t>)</a:t>
            </a:r>
          </a:p>
          <a:p>
            <a:pPr marL="0" indent="0" algn="just">
              <a:buNone/>
              <a:defRPr/>
            </a:pPr>
            <a:r>
              <a:rPr lang="ru-RU" sz="2800" dirty="0"/>
              <a:t>5)Не позднее следующего дня – </a:t>
            </a:r>
            <a:r>
              <a:rPr lang="ru-RU" sz="2800" dirty="0" smtClean="0"/>
              <a:t>определение </a:t>
            </a:r>
            <a:r>
              <a:rPr lang="ru-RU" sz="2800" dirty="0"/>
              <a:t>суда о временной </a:t>
            </a:r>
            <a:r>
              <a:rPr lang="ru-RU" sz="2800" dirty="0" smtClean="0"/>
              <a:t> блокировке </a:t>
            </a:r>
            <a:r>
              <a:rPr lang="ru-RU" sz="2800" dirty="0"/>
              <a:t>ресурса (</a:t>
            </a:r>
            <a:r>
              <a:rPr lang="ru-RU" sz="2800" i="1" dirty="0"/>
              <a:t>ст. 142 </a:t>
            </a:r>
            <a:r>
              <a:rPr lang="ru-RU" sz="2800" i="1" dirty="0" smtClean="0"/>
              <a:t>ГПК</a:t>
            </a:r>
            <a:r>
              <a:rPr lang="ru-RU" sz="2800" dirty="0" smtClean="0"/>
              <a:t>)</a:t>
            </a:r>
            <a:endParaRPr lang="ru-RU" sz="2800" dirty="0"/>
          </a:p>
          <a:p>
            <a:pPr marL="0" indent="0" algn="just">
              <a:buNone/>
              <a:defRPr/>
            </a:pPr>
            <a:r>
              <a:rPr lang="ru-RU" sz="2800" dirty="0" smtClean="0"/>
              <a:t>6</a:t>
            </a:r>
            <a:r>
              <a:rPr lang="ru-RU" sz="2800" dirty="0"/>
              <a:t>) Рассмотрение заявления судом </a:t>
            </a:r>
            <a:r>
              <a:rPr lang="ru-RU" sz="2800" dirty="0" smtClean="0"/>
              <a:t> и </a:t>
            </a:r>
            <a:r>
              <a:rPr lang="ru-RU" sz="2800" dirty="0"/>
              <a:t>судебное решение </a:t>
            </a:r>
            <a:r>
              <a:rPr lang="ru-RU" sz="2800" dirty="0" smtClean="0"/>
              <a:t>от 3-х до 5 дней </a:t>
            </a:r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5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позволяет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9335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Сократить сроки </a:t>
            </a:r>
            <a:r>
              <a:rPr lang="ru-RU" sz="2800" dirty="0"/>
              <a:t>принятия таких к производству (с 1 месяца в общем порядке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трех дней</a:t>
            </a:r>
            <a:r>
              <a:rPr lang="ru-RU" sz="2800" dirty="0"/>
              <a:t>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dirty="0"/>
              <a:t>Уже на стадии принятия дела к производству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определению суда заблокировать экстремистский контент до вынесения решения </a:t>
            </a:r>
            <a:r>
              <a:rPr lang="ru-RU" sz="2800" dirty="0"/>
              <a:t>по существу 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Рассмотреть дело по существу без участия ответчика </a:t>
            </a:r>
            <a:r>
              <a:rPr lang="ru-RU" sz="2800" dirty="0"/>
              <a:t>(когда их явка не возможна)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Вынести решение в короткий срок </a:t>
            </a:r>
            <a:r>
              <a:rPr lang="ru-RU" sz="2800" dirty="0"/>
              <a:t>(вместо 1 месяца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срок до 5 дней </a:t>
            </a:r>
            <a:r>
              <a:rPr lang="ru-RU" sz="2800" dirty="0"/>
              <a:t>макс.)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7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140968"/>
            <a:ext cx="3511277" cy="3511277"/>
          </a:xfr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Новые поправки в УК КР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5688632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2.08.2016г. </a:t>
            </a:r>
            <a:r>
              <a:rPr lang="ru-RU" dirty="0"/>
              <a:t>Президент КР подписал Закон КР «О внесении изменений в некоторые законодательные акты Кыргызской Республики в сфере противодействия терроризму и экстремизму», предусматривающий ряд изменений и дополнений в отдельные </a:t>
            </a:r>
            <a:r>
              <a:rPr lang="ru-RU" dirty="0" smtClean="0"/>
              <a:t>НПА, </a:t>
            </a:r>
            <a:r>
              <a:rPr lang="ru-RU" dirty="0"/>
              <a:t>в числе которых Кодекс об административной ответственности Кыргызской Республики, Уголовный кодекс Кыргызской Республики.</a:t>
            </a:r>
          </a:p>
        </p:txBody>
      </p:sp>
    </p:spTree>
    <p:extLst>
      <p:ext uri="{BB962C8B-B14F-4D97-AF65-F5344CB8AC3E}">
        <p14:creationId xmlns:p14="http://schemas.microsoft.com/office/powerpoint/2010/main" val="31000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06613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Основное изменение, что во всех вышеупомянутых кодексах вводится ответственность за распространение информации в сети Интернет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58924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900" b="1" dirty="0" smtClean="0"/>
              <a:t>«</a:t>
            </a:r>
            <a:r>
              <a:rPr lang="ru-RU" sz="1900" b="1" dirty="0"/>
              <a:t>Публичное одобрение террористической или экстремистской деятельности»</a:t>
            </a:r>
            <a:r>
              <a:rPr lang="ru-RU" sz="1900" dirty="0"/>
              <a:t> </a:t>
            </a:r>
            <a:r>
              <a:rPr lang="ru-RU" sz="1900" dirty="0" smtClean="0"/>
              <a:t>(ст. 395-1 </a:t>
            </a:r>
            <a:r>
              <a:rPr lang="ru-RU" sz="1900" dirty="0" err="1" smtClean="0"/>
              <a:t>КоАО</a:t>
            </a:r>
            <a:r>
              <a:rPr lang="ru-RU" sz="1900" dirty="0" smtClean="0"/>
              <a:t>) </a:t>
            </a:r>
            <a:r>
              <a:rPr lang="ru-RU" sz="1700" i="1" dirty="0" smtClean="0"/>
              <a:t>за </a:t>
            </a:r>
            <a:r>
              <a:rPr lang="ru-RU" sz="1700" i="1" dirty="0"/>
              <a:t>несоблюдение которой физическим лицам грозит штраф в размере — 10 000 сомов, юридическим лицам – 100 000 сомов. </a:t>
            </a:r>
            <a:endParaRPr lang="ru-RU" sz="1700" i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900" b="1" dirty="0" smtClean="0"/>
              <a:t>«</a:t>
            </a:r>
            <a:r>
              <a:rPr lang="ru-RU" sz="1900" b="1" dirty="0"/>
              <a:t>Публичные призывы к осуществлению террористической деятельности или публичное оправдание терроризма»</a:t>
            </a:r>
            <a:r>
              <a:rPr lang="ru-RU" sz="1900" dirty="0"/>
              <a:t> теперь предусматривает ответственность за действия в сети </a:t>
            </a:r>
            <a:r>
              <a:rPr lang="ru-RU" sz="1900" dirty="0" smtClean="0"/>
              <a:t>Интернет (ст.226-3 УК КР).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/>
              <a:t>«</a:t>
            </a:r>
            <a:r>
              <a:rPr lang="ru-RU" sz="1900" b="1" dirty="0">
                <a:solidFill>
                  <a:srgbClr val="FF0000"/>
                </a:solidFill>
              </a:rPr>
              <a:t>Публичное одобрение террористической или экстремистской деятельности</a:t>
            </a:r>
            <a:r>
              <a:rPr lang="ru-RU" sz="1900" b="1" dirty="0" smtClean="0">
                <a:solidFill>
                  <a:srgbClr val="FF0000"/>
                </a:solidFill>
              </a:rPr>
              <a:t>» (новая! ст. </a:t>
            </a:r>
            <a:r>
              <a:rPr lang="ru-RU" sz="1900" dirty="0" smtClean="0">
                <a:solidFill>
                  <a:srgbClr val="FF0000"/>
                </a:solidFill>
              </a:rPr>
              <a:t>226-6 УК КР</a:t>
            </a:r>
            <a:r>
              <a:rPr lang="ru-RU" sz="1900" b="1" dirty="0" smtClean="0">
                <a:solidFill>
                  <a:srgbClr val="FF0000"/>
                </a:solidFill>
              </a:rPr>
              <a:t>)</a:t>
            </a:r>
            <a:r>
              <a:rPr lang="ru-RU" sz="1900" dirty="0" smtClean="0">
                <a:solidFill>
                  <a:srgbClr val="FF0000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b="1" dirty="0" smtClean="0"/>
              <a:t>«</a:t>
            </a:r>
            <a:r>
              <a:rPr lang="ru-RU" sz="1900" b="1" dirty="0"/>
              <a:t>Возбуждение национальной (межэтнической), расовой, религиозной или межрегиональной вражды»</a:t>
            </a:r>
            <a:r>
              <a:rPr lang="ru-RU" sz="1900" dirty="0"/>
              <a:t> </a:t>
            </a:r>
            <a:r>
              <a:rPr lang="ru-RU" sz="1900" dirty="0" smtClean="0"/>
              <a:t>(ст.299 УК КР) теперь </a:t>
            </a:r>
            <a:r>
              <a:rPr lang="ru-RU" sz="1900" dirty="0"/>
              <a:t>предусматривает ответственность за «возбуждение» не только публично или с использованием СМИ, </a:t>
            </a:r>
            <a:r>
              <a:rPr lang="ru-RU" sz="1900" b="1" u="sng" dirty="0"/>
              <a:t>но и посредством сети Интернет</a:t>
            </a:r>
            <a:r>
              <a:rPr lang="ru-RU" sz="1900" dirty="0"/>
              <a:t>. </a:t>
            </a:r>
            <a:endParaRPr lang="ru-RU" sz="1900" dirty="0"/>
          </a:p>
          <a:p>
            <a:pPr algn="just">
              <a:buFont typeface="Wingdings" pitchFamily="2" charset="2"/>
              <a:buChar char="Ø"/>
            </a:pPr>
            <a:r>
              <a:rPr lang="ru-RU" sz="1900" b="1" dirty="0" smtClean="0"/>
              <a:t>«Приобретение</a:t>
            </a:r>
            <a:r>
              <a:rPr lang="ru-RU" sz="1900" b="1" dirty="0"/>
              <a:t>, изготовление, хранение, распространение, перевозка и пересылка экстремистских материалов, а также </a:t>
            </a:r>
            <a:r>
              <a:rPr lang="ru-RU" sz="1800" b="1" dirty="0"/>
              <a:t>умышленное использование символики или атрибутики экстремистских или </a:t>
            </a:r>
            <a:r>
              <a:rPr lang="ru-RU" sz="1800" b="1" u="sng" dirty="0"/>
              <a:t>террористических</a:t>
            </a:r>
            <a:r>
              <a:rPr lang="ru-RU" sz="1800" b="1" dirty="0"/>
              <a:t> организаций</a:t>
            </a:r>
            <a:r>
              <a:rPr lang="ru-RU" sz="1800" b="1" dirty="0" smtClean="0"/>
              <a:t>»</a:t>
            </a:r>
            <a:r>
              <a:rPr lang="ru-RU" sz="1800" dirty="0" smtClean="0"/>
              <a:t> </a:t>
            </a:r>
            <a:r>
              <a:rPr lang="ru-RU" sz="1900" dirty="0" smtClean="0"/>
              <a:t>(ст. 299-2 УК КР)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17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Введены понятия: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640960" cy="5077544"/>
          </a:xfrm>
        </p:spPr>
        <p:txBody>
          <a:bodyPr/>
          <a:lstStyle/>
          <a:p>
            <a:pPr algn="just"/>
            <a:r>
              <a:rPr lang="ru-RU" b="1" dirty="0" smtClean="0"/>
              <a:t>ПУБЛИЧНЫМ ОДОБРЕНИЕ </a:t>
            </a:r>
            <a:r>
              <a:rPr lang="ru-RU" dirty="0" smtClean="0"/>
              <a:t>- публичное </a:t>
            </a:r>
            <a:r>
              <a:rPr lang="ru-RU" dirty="0"/>
              <a:t>прославление или восхваление, в том числе восхищение, оправдание террористической или экстремистской </a:t>
            </a:r>
            <a:r>
              <a:rPr lang="ru-RU" dirty="0" smtClean="0"/>
              <a:t>деятельности;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ПУБЛИЧНЫМ ОПРАВДАНИЕМ ТЕРРОРИЗМА</a:t>
            </a:r>
            <a:r>
              <a:rPr lang="ru-RU" dirty="0" smtClean="0"/>
              <a:t> </a:t>
            </a:r>
            <a:r>
              <a:rPr lang="ru-RU" dirty="0"/>
              <a:t>понимается публичное заявление о признании идеологии и практики терроризма правильными, нуждающимися в поддержке и </a:t>
            </a:r>
            <a:r>
              <a:rPr lang="ru-RU" dirty="0" smtClean="0"/>
              <a:t>подражании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05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9221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Рекомендации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1. Начать дискуссию по включению в </a:t>
            </a:r>
            <a:r>
              <a:rPr lang="ru-RU" dirty="0"/>
              <a:t>Закон КР «О противодействии экстремистской деятельности» определения понятию </a:t>
            </a:r>
            <a:r>
              <a:rPr lang="ru-RU" dirty="0" smtClean="0"/>
              <a:t>«экстремизм».</a:t>
            </a:r>
          </a:p>
          <a:p>
            <a:pPr marL="0" indent="0" algn="just">
              <a:buNone/>
            </a:pPr>
            <a:r>
              <a:rPr lang="ru-RU" dirty="0" smtClean="0"/>
              <a:t>В частности, можно рассмотреть рекомендацию определения понятия «</a:t>
            </a:r>
            <a:r>
              <a:rPr lang="ru-RU" dirty="0" err="1" smtClean="0"/>
              <a:t>экстремиз</a:t>
            </a:r>
            <a:r>
              <a:rPr lang="ru-RU" dirty="0" smtClean="0"/>
              <a:t>» на основе разработанного определения </a:t>
            </a:r>
            <a:r>
              <a:rPr lang="ru-RU" b="1" dirty="0"/>
              <a:t>в рамках Шанхайской конвенцией </a:t>
            </a:r>
            <a:r>
              <a:rPr lang="ru-RU" b="1" dirty="0" smtClean="0"/>
              <a:t>«О </a:t>
            </a:r>
            <a:r>
              <a:rPr lang="ru-RU" b="1" dirty="0"/>
              <a:t>борьбе с терроризмом, сепаратизмом и </a:t>
            </a:r>
            <a:r>
              <a:rPr lang="ru-RU" b="1" dirty="0" smtClean="0"/>
              <a:t>экстремизмом».</a:t>
            </a:r>
          </a:p>
          <a:p>
            <a:pPr marL="0" indent="0" algn="just">
              <a:buNone/>
            </a:pPr>
            <a:r>
              <a:rPr lang="ru-RU" dirty="0" smtClean="0"/>
              <a:t>Где</a:t>
            </a:r>
            <a:r>
              <a:rPr lang="ru-RU" b="1" dirty="0" smtClean="0"/>
              <a:t> экстремизм</a:t>
            </a:r>
            <a:r>
              <a:rPr lang="ru-RU" dirty="0" smtClean="0"/>
              <a:t> определяется </a:t>
            </a:r>
            <a:r>
              <a:rPr lang="ru-RU" dirty="0"/>
              <a:t>«какое‑либо деяние, направленное на насильственный захват власти или </a:t>
            </a:r>
            <a:r>
              <a:rPr lang="ru-RU" b="1" dirty="0"/>
              <a:t>насильственное удержание власти</a:t>
            </a:r>
            <a:r>
              <a:rPr lang="ru-RU" dirty="0"/>
              <a:t>, а также на </a:t>
            </a:r>
            <a:r>
              <a:rPr lang="ru-RU" b="1" dirty="0"/>
              <a:t>насильственное изменение конституционного строя государства</a:t>
            </a:r>
            <a:r>
              <a:rPr lang="ru-RU" dirty="0"/>
              <a:t>, а равно </a:t>
            </a:r>
            <a:r>
              <a:rPr lang="ru-RU" b="1" dirty="0"/>
              <a:t>насильственное посягательство на общественную безопасность</a:t>
            </a:r>
            <a:r>
              <a:rPr lang="ru-RU" dirty="0"/>
              <a:t>, в том числе организация в вышеуказанных целях незаконных вооруженных формирований или участие в них».</a:t>
            </a:r>
          </a:p>
        </p:txBody>
      </p:sp>
    </p:spTree>
    <p:extLst>
      <p:ext uri="{BB962C8B-B14F-4D97-AF65-F5344CB8AC3E}">
        <p14:creationId xmlns:p14="http://schemas.microsoft.com/office/powerpoint/2010/main" val="20278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НПА в области противодействия экстремизму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424936" cy="453650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Конституция КР от 27.07.2010г.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/>
              <a:t>Уголовный кодекс от </a:t>
            </a:r>
            <a:r>
              <a:rPr lang="ru-RU" sz="3200" dirty="0" smtClean="0"/>
              <a:t>1.10.1997 </a:t>
            </a:r>
            <a:r>
              <a:rPr lang="ru-RU" sz="3200" dirty="0"/>
              <a:t>г. </a:t>
            </a:r>
            <a:r>
              <a:rPr lang="ru-RU" sz="3200" dirty="0" smtClean="0"/>
              <a:t>№ 68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Кодекс об административной ответственности от 4.08.1998 №144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Гражданский процессуальный кодекс от </a:t>
            </a:r>
            <a:r>
              <a:rPr lang="ru-RU" sz="3200" dirty="0"/>
              <a:t>29 декабря 1999 </a:t>
            </a:r>
            <a:r>
              <a:rPr lang="ru-RU" sz="3200" dirty="0" smtClean="0"/>
              <a:t>г. </a:t>
            </a:r>
            <a:r>
              <a:rPr lang="ru-RU" sz="3200" dirty="0"/>
              <a:t>№ 146</a:t>
            </a:r>
            <a:endParaRPr lang="ru-RU" sz="32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Закон </a:t>
            </a:r>
            <a:r>
              <a:rPr lang="ru-RU" sz="3200" dirty="0"/>
              <a:t>КР «О противодействии экстремистской деятельности» от 17.08.2005 г. </a:t>
            </a:r>
            <a:r>
              <a:rPr lang="ru-RU" sz="3200" dirty="0" smtClean="0"/>
              <a:t>N150</a:t>
            </a:r>
          </a:p>
          <a:p>
            <a:pPr algn="just">
              <a:buFont typeface="Wingdings" pitchFamily="2" charset="2"/>
              <a:buChar char="Ø"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2695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64096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2. Выработать механизм введения реестра запрещенных экстремистских материалов уполномоченным органом в сфере юстиции. </a:t>
            </a:r>
          </a:p>
          <a:p>
            <a:pPr marL="0" indent="0" algn="just">
              <a:buNone/>
            </a:pPr>
            <a:r>
              <a:rPr lang="ru-RU" dirty="0" smtClean="0"/>
              <a:t>Определить уполномоченный орган, который обязан будет доводить решения суда до сведения органа юстиции о признании материала экстремистским.</a:t>
            </a:r>
          </a:p>
          <a:p>
            <a:pPr marL="0" indent="0" algn="just">
              <a:buNone/>
            </a:pPr>
            <a:r>
              <a:rPr lang="ru-RU" dirty="0" smtClean="0"/>
              <a:t>Помимо </a:t>
            </a:r>
            <a:r>
              <a:rPr lang="ru-RU" dirty="0"/>
              <a:t>необходимости доведения до сведения граждан республики списка экстремистских материалов и запрещенных судом организаций, должен быть обеспечен доступ к национальному списку лиц, причастных к террористической и экстремистской деятельности, включенных в список Государственной службы финансовой разведки при Правительстве Кыргызской Республики.</a:t>
            </a:r>
          </a:p>
        </p:txBody>
      </p:sp>
    </p:spTree>
    <p:extLst>
      <p:ext uri="{BB962C8B-B14F-4D97-AF65-F5344CB8AC3E}">
        <p14:creationId xmlns:p14="http://schemas.microsoft.com/office/powerpoint/2010/main" val="20181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3. Рассмотреть возможность внесения в законодательство нормы: </a:t>
            </a:r>
            <a:r>
              <a:rPr lang="ru-RU" b="1" dirty="0" smtClean="0"/>
              <a:t>Критика </a:t>
            </a:r>
            <a:r>
              <a:rPr lang="ru-RU" b="1" dirty="0"/>
              <a:t>политических организаций, идеологических и религиозных объединений, политических, идеологических или религиозных убеждений, национальных или религиозных обычаев сама по себе не должна рассматриваться как действие, направленное на возбуждение ненависти или </a:t>
            </a:r>
            <a:r>
              <a:rPr lang="ru-RU" b="1" dirty="0" smtClean="0"/>
              <a:t>вражды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8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363272" cy="53271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3. Необходимо ограничивать доступ к конкретному материалу с точным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dirty="0" smtClean="0"/>
              <a:t>-адресом, необходимо избегать ограничения доступа ко всему сайте.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4. Сами по себе </a:t>
            </a:r>
            <a:r>
              <a:rPr lang="ru-RU" dirty="0"/>
              <a:t>д</a:t>
            </a:r>
            <a:r>
              <a:rPr lang="ru-RU" dirty="0" smtClean="0"/>
              <a:t>ействия в сети «Интернет», как «</a:t>
            </a:r>
            <a:r>
              <a:rPr lang="ru-RU" dirty="0" err="1" smtClean="0"/>
              <a:t>лайк</a:t>
            </a:r>
            <a:r>
              <a:rPr lang="ru-RU" dirty="0" smtClean="0"/>
              <a:t>», «</a:t>
            </a:r>
            <a:r>
              <a:rPr lang="ru-RU" dirty="0" err="1" smtClean="0"/>
              <a:t>репост</a:t>
            </a:r>
            <a:r>
              <a:rPr lang="ru-RU" dirty="0" smtClean="0"/>
              <a:t>», «отметки» не должны рассматриваться как форма поддержки или распространения экстремистских материалов. Чтобы признать такие действия криминальными нужно оценивать совокупность критериев (н-р, содержание и стиль публикации, </a:t>
            </a:r>
            <a:r>
              <a:rPr lang="ru-RU" dirty="0" err="1" smtClean="0"/>
              <a:t>контекс</a:t>
            </a:r>
            <a:r>
              <a:rPr lang="ru-RU" dirty="0" smtClean="0"/>
              <a:t> публикации, личность, умысел, вероятность наступления тяжких последствий и т.д.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0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7560840" cy="1512168"/>
          </a:xfrm>
        </p:spPr>
        <p:txBody>
          <a:bodyPr>
            <a:normAutofit/>
          </a:bodyPr>
          <a:lstStyle/>
          <a:p>
            <a:pPr algn="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7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42617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кстремистская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(экстремизм)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363272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1) деятельность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общественных объединений или религиозных организаций либо иных предприятий, организаций и учреждений, а также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независимо от форм собственности, либо физических лиц по планированию, организации, подготовке и совершению действий,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направленных: 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856984" cy="619268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насильственное изменение основ конституционного строя и нарушение целостности Кыргызской Республики;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подрыв безопасности Кыргызской Республики;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захват или присвоение властных полномочий;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создание незаконных вооруженных формирований;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осуществление террористической деятельности;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возбуждение расовой, национальной (межэтнической) или религиозной розни, а также социальной розни, связанной с насилием или призывами к насилию;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унижение национального достоинства;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осуществление массовых беспорядков, хулиганских действий и актов вандализма по мотивам идеологической, политической, расовой, национальной (этнической) или религиозной ненависти либо вражды, а равно по мотивам ненависти либо вражды в отношении какой-либо социальной группы;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на пропаганду исключительности, превосходства либо неполноценности граждан по признаку их отношения к религии, социальной, расовой, национальной (этнической), религиозной или языковой принадлежности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8066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712968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2) пропаганда </a:t>
            </a:r>
            <a:r>
              <a:rPr lang="ru-RU" dirty="0"/>
              <a:t>и публичное демонстрирование нацистской атрибутики или символики либо атрибутики или символики, сходной с нацистской атрибутикой или символикой до степени смешения;</a:t>
            </a:r>
          </a:p>
          <a:p>
            <a:pPr marL="0" indent="0" algn="just">
              <a:buNone/>
            </a:pPr>
            <a:r>
              <a:rPr lang="ru-RU" dirty="0" smtClean="0"/>
              <a:t>2.1. пропаганда </a:t>
            </a:r>
            <a:r>
              <a:rPr lang="ru-RU" dirty="0"/>
              <a:t>атрибутики или символики экстремистской организации;</a:t>
            </a:r>
          </a:p>
          <a:p>
            <a:pPr marL="0" indent="0" algn="just">
              <a:buNone/>
            </a:pPr>
            <a:r>
              <a:rPr lang="ru-RU" dirty="0" smtClean="0"/>
              <a:t>3) публичные </a:t>
            </a:r>
            <a:r>
              <a:rPr lang="ru-RU" dirty="0"/>
              <a:t>призывы к осуществлению указанной деятельности или совершению указанных действий;</a:t>
            </a:r>
          </a:p>
          <a:p>
            <a:pPr marL="0" indent="0" algn="just">
              <a:buNone/>
            </a:pPr>
            <a:r>
              <a:rPr lang="ru-RU" dirty="0" smtClean="0"/>
              <a:t>4) финансирование </a:t>
            </a:r>
            <a:r>
              <a:rPr lang="ru-RU" dirty="0"/>
              <a:t>указанной деятельности либо иное содействие ее осуществлению или совершению указанных действий, в том числе путем предоставления для осуществления указанной деятельности финансовых средств, недвижимости, учебной, полиграфической и материально-технической базы, телефонной, факсимильной и иных видов связи, информационных услуг, иных материально-технических </a:t>
            </a:r>
            <a:r>
              <a:rPr lang="ru-RU" dirty="0" smtClean="0"/>
              <a:t>средств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9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528" y="1484784"/>
            <a:ext cx="4032448" cy="4970691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ЭКСТРЕМИЗМ</a:t>
            </a:r>
            <a:endParaRPr lang="ru-RU" sz="5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23528" y="1600200"/>
            <a:ext cx="5040560" cy="485313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давая определения «экстремизму» Закон КР «О противодействии экстремистской деятельности» лишь использует «экстремизм» в качестве обобщающего термина «экстремистская деятельность», в виде перечисления преступлений, предусмотренных УК КР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9817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299 УК КР «Возбуждение национальной, расовой, религиозной или межрегиональной вражды»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Действия</a:t>
            </a:r>
            <a:r>
              <a:rPr lang="ru-RU" dirty="0"/>
              <a:t>, направленные на возбуждение национальной (межэтнической), расовой, религиозной или межрегиональной вражды, унижение национального достоинства, а равно </a:t>
            </a:r>
            <a:r>
              <a:rPr lang="ru-RU" b="1" u="sng" dirty="0"/>
              <a:t>пропаганда исключительности, превосходства</a:t>
            </a:r>
            <a:r>
              <a:rPr lang="ru-RU" dirty="0"/>
              <a:t> либо неполноценности граждан </a:t>
            </a:r>
            <a:r>
              <a:rPr lang="ru-RU" b="1" u="sng" dirty="0"/>
              <a:t>по признаку их отношения к религии</a:t>
            </a:r>
            <a:r>
              <a:rPr lang="ru-RU" dirty="0"/>
              <a:t>, национальной (этнической) или расовой принадлежности, если эти деяния совершены публично или с использованием средств массовой информации, а также посредством сети 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2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08912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/>
              <a:t>Из </a:t>
            </a:r>
            <a:r>
              <a:rPr lang="ru-RU" sz="3600" dirty="0"/>
              <a:t>статьи 282 УК </a:t>
            </a:r>
            <a:r>
              <a:rPr lang="ru-RU" sz="3600" dirty="0" smtClean="0"/>
              <a:t>РФ </a:t>
            </a:r>
            <a:r>
              <a:rPr lang="ru-RU" sz="3600" dirty="0"/>
              <a:t>был исключен такой состав преступления как «пропаганда исключительности, превосходства либо неполноценности</a:t>
            </a:r>
            <a:r>
              <a:rPr lang="ru-RU" sz="3600" dirty="0" smtClean="0"/>
              <a:t>…» </a:t>
            </a:r>
            <a:r>
              <a:rPr lang="ru-RU" sz="3600" dirty="0"/>
              <a:t>поскольку «</a:t>
            </a:r>
            <a:r>
              <a:rPr lang="ru-RU" sz="3600" i="1" dirty="0" smtClean="0"/>
              <a:t>пропаганда превосходства</a:t>
            </a:r>
            <a:r>
              <a:rPr lang="ru-RU" sz="3600" dirty="0" smtClean="0"/>
              <a:t>» </a:t>
            </a:r>
            <a:r>
              <a:rPr lang="ru-RU" sz="3600" dirty="0"/>
              <a:t>…по религиозному признаку – есть </a:t>
            </a:r>
            <a:r>
              <a:rPr lang="ru-RU" sz="3600" b="1" dirty="0"/>
              <a:t>весьма </a:t>
            </a:r>
            <a:r>
              <a:rPr lang="ru-RU" sz="3600" b="1" dirty="0" smtClean="0"/>
              <a:t>распространенный </a:t>
            </a:r>
            <a:r>
              <a:rPr lang="ru-RU" sz="3600" b="1" dirty="0"/>
              <a:t>элемент религиозной проповеди, который сам по себе никем … </a:t>
            </a:r>
            <a:r>
              <a:rPr lang="ru-RU" sz="3600" b="1" dirty="0" smtClean="0"/>
              <a:t>не должен считаться </a:t>
            </a:r>
            <a:r>
              <a:rPr lang="ru-RU" sz="3600" b="1" dirty="0"/>
              <a:t>криминальным</a:t>
            </a:r>
            <a:r>
              <a:rPr lang="ru-RU" sz="3600" dirty="0" smtClean="0"/>
              <a:t>».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884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Ограничение доступа к экстремистским  материалам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37408"/>
            <a:ext cx="8640960" cy="5331952"/>
          </a:xfrm>
        </p:spPr>
        <p:txBody>
          <a:bodyPr>
            <a:noAutofit/>
          </a:bodyPr>
          <a:lstStyle/>
          <a:p>
            <a:pPr marL="0" indent="0" algn="ctr" fontAlgn="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 ИЮЛЯ 201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</a:p>
          <a:p>
            <a:pPr algn="just" fontAlgn="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материалы признаются экстремистскими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судом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месту их обнаружения, распространения или нахождения организации, осуществившей производство таких материалов,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на основании представления прокурора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заявившего требования о признании материалов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экстремистскими.</a:t>
            </a:r>
          </a:p>
          <a:p>
            <a:pPr algn="just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вступившего в законную силу судебного решения о признании информационных материалов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экстремистскими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направляется в орган исполнительной власти в сфере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юстиции.</a:t>
            </a:r>
          </a:p>
          <a:p>
            <a:pPr algn="just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Список экстремистских материалов подлежит периодическому опубликованию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также на официальных интернет-сайтах уполномоченных государственных органов в сфере юстиции, осуществляющих противодействие экстремистской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Решение о включении материалов в список экстремистских материалов может быть обжаловано в судебном порядке.</a:t>
            </a:r>
          </a:p>
          <a:p>
            <a:pPr algn="just" fontAlgn="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588224" y="1353432"/>
            <a:ext cx="576064" cy="6704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336</TotalTime>
  <Words>1261</Words>
  <Application>Microsoft Office PowerPoint</Application>
  <PresentationFormat>Экран (4:3)</PresentationFormat>
  <Paragraphs>85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Законодательство в сфере противодействия экстремизму</vt:lpstr>
      <vt:lpstr>Перечень НПА в области противодействия экстремизму</vt:lpstr>
      <vt:lpstr>Экстремистская деятельность (экстремизм)</vt:lpstr>
      <vt:lpstr>Презентация PowerPoint</vt:lpstr>
      <vt:lpstr>Презентация PowerPoint</vt:lpstr>
      <vt:lpstr>ЭКСТРЕМИЗМ</vt:lpstr>
      <vt:lpstr>Статья 299 УК КР «Возбуждение национальной, расовой, религиозной или межрегиональной вражды»</vt:lpstr>
      <vt:lpstr>Презентация PowerPoint</vt:lpstr>
      <vt:lpstr>Ограничение доступа к экстремистским  материалам</vt:lpstr>
      <vt:lpstr>Норма не предусматривала: </vt:lpstr>
      <vt:lpstr>Презентация PowerPoint</vt:lpstr>
      <vt:lpstr>Презентация PowerPoint</vt:lpstr>
      <vt:lpstr>Презентация PowerPoint</vt:lpstr>
      <vt:lpstr>Как это будет выглядеть на практике:</vt:lpstr>
      <vt:lpstr>Это позволяет</vt:lpstr>
      <vt:lpstr>Новые поправки в УК КР</vt:lpstr>
      <vt:lpstr>Основное изменение, что во всех вышеупомянутых кодексах вводится ответственность за распространение информации в сети Интернет</vt:lpstr>
      <vt:lpstr>Введены понятия: </vt:lpstr>
      <vt:lpstr>Рекомендации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</cp:revision>
  <dcterms:created xsi:type="dcterms:W3CDTF">2016-09-29T05:12:48Z</dcterms:created>
  <dcterms:modified xsi:type="dcterms:W3CDTF">2016-09-29T10:49:29Z</dcterms:modified>
</cp:coreProperties>
</file>